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8" r:id="rId3"/>
    <p:sldId id="309" r:id="rId4"/>
    <p:sldId id="306" r:id="rId5"/>
    <p:sldId id="307" r:id="rId6"/>
    <p:sldId id="291" r:id="rId7"/>
    <p:sldId id="292" r:id="rId8"/>
    <p:sldId id="293" r:id="rId9"/>
    <p:sldId id="296" r:id="rId10"/>
    <p:sldId id="297" r:id="rId11"/>
    <p:sldId id="298" r:id="rId12"/>
    <p:sldId id="303" r:id="rId13"/>
    <p:sldId id="305" r:id="rId14"/>
    <p:sldId id="301" r:id="rId15"/>
    <p:sldId id="302" r:id="rId16"/>
    <p:sldId id="304" r:id="rId17"/>
    <p:sldId id="299" r:id="rId18"/>
    <p:sldId id="294" r:id="rId19"/>
    <p:sldId id="310" r:id="rId20"/>
    <p:sldId id="312" r:id="rId21"/>
    <p:sldId id="311" r:id="rId22"/>
    <p:sldId id="313" r:id="rId23"/>
    <p:sldId id="314" r:id="rId24"/>
    <p:sldId id="272" r:id="rId25"/>
    <p:sldId id="277" r:id="rId26"/>
    <p:sldId id="273" r:id="rId27"/>
    <p:sldId id="275" r:id="rId28"/>
    <p:sldId id="278" r:id="rId29"/>
    <p:sldId id="289" r:id="rId30"/>
    <p:sldId id="290" r:id="rId31"/>
    <p:sldId id="288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476" autoAdjust="0"/>
  </p:normalViewPr>
  <p:slideViewPr>
    <p:cSldViewPr snapToGrid="0">
      <p:cViewPr varScale="1">
        <p:scale>
          <a:sx n="79" d="100"/>
          <a:sy n="79" d="100"/>
        </p:scale>
        <p:origin x="82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334000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13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90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798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343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6028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279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97571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26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80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385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7541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7D32C-121F-483C-9388-65DD0A53E4A1}" type="datetimeFigureOut">
              <a:rPr lang="zh-CN" altLang="en-US" smtClean="0"/>
              <a:t>2017/2/22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4189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6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62647"/>
            <a:ext cx="9144000" cy="1853762"/>
          </a:xfrm>
        </p:spPr>
        <p:txBody>
          <a:bodyPr>
            <a:normAutofit/>
          </a:bodyPr>
          <a:lstStyle/>
          <a:p>
            <a:r>
              <a:rPr lang="en-US" altLang="zh-CN" b="1" i="1" dirty="0" smtClean="0"/>
              <a:t>Theory </a:t>
            </a:r>
            <a:r>
              <a:rPr lang="en-US" altLang="zh-CN" b="1" i="1" dirty="0"/>
              <a:t>of narrow-band mode-locking</a:t>
            </a:r>
            <a:endParaRPr lang="zh-CN" altLang="en-US" b="1" i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79292" y="4683387"/>
            <a:ext cx="2798725" cy="498213"/>
          </a:xfrm>
        </p:spPr>
        <p:txBody>
          <a:bodyPr/>
          <a:lstStyle/>
          <a:p>
            <a:r>
              <a:rPr lang="zh-CN" altLang="en-US" b="1" i="1" dirty="0"/>
              <a:t>厦门大学</a:t>
            </a:r>
            <a:r>
              <a:rPr lang="zh-CN" altLang="en-US" b="1" i="1" dirty="0" smtClean="0"/>
              <a:t>：罗塞雨</a:t>
            </a:r>
            <a:endParaRPr lang="en-US" altLang="zh-CN" b="1" i="1" dirty="0" smtClean="0"/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8490858" y="4683387"/>
            <a:ext cx="2798725" cy="498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i="1" dirty="0">
                <a:solidFill>
                  <a:srgbClr val="FF0000"/>
                </a:solidFill>
              </a:rPr>
              <a:t>导师</a:t>
            </a:r>
            <a:r>
              <a:rPr lang="zh-CN" altLang="en-US" b="1" i="1" dirty="0" smtClean="0">
                <a:solidFill>
                  <a:srgbClr val="FF0000"/>
                </a:solidFill>
              </a:rPr>
              <a:t>：蔡志平教授</a:t>
            </a:r>
            <a:endParaRPr lang="en-US" altLang="zh-CN" b="1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80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908140"/>
            <a:ext cx="9931693" cy="58736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3617" y="226423"/>
            <a:ext cx="11306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u="sng" dirty="0" smtClean="0">
                <a:solidFill>
                  <a:srgbClr val="00B050"/>
                </a:solidFill>
              </a:rPr>
              <a:t>Graphical development of the Fourier transform of a sequence of equal distant impulse function</a:t>
            </a:r>
            <a:endParaRPr lang="zh-CN" altLang="en-US" sz="2000" b="1" i="1" u="sng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89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644" y="119642"/>
            <a:ext cx="10217188" cy="663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6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21" y="1251157"/>
            <a:ext cx="5412110" cy="32050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547" y="1103374"/>
            <a:ext cx="4941256" cy="13392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331" y="3173399"/>
            <a:ext cx="5250309" cy="119965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078600" y="5082063"/>
            <a:ext cx="6141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rgbClr val="00B050"/>
                </a:solidFill>
              </a:rPr>
              <a:t>Fourier transform of a square wave function (</a:t>
            </a:r>
            <a:r>
              <a:rPr lang="en-US" altLang="zh-CN" sz="3600" dirty="0">
                <a:solidFill>
                  <a:srgbClr val="00B050"/>
                </a:solidFill>
              </a:rPr>
              <a:t>Fourier </a:t>
            </a:r>
            <a:r>
              <a:rPr lang="en-US" altLang="zh-CN" sz="3600" dirty="0" smtClean="0">
                <a:solidFill>
                  <a:srgbClr val="00B050"/>
                </a:solidFill>
              </a:rPr>
              <a:t>series)</a:t>
            </a:r>
            <a:endParaRPr lang="zh-CN" altLang="en-US" sz="3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98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577" y="665418"/>
            <a:ext cx="4253014" cy="521619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15432" y="6099512"/>
            <a:ext cx="57829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002060"/>
                </a:solidFill>
              </a:rPr>
              <a:t>Fourier transform of a pulse waveform</a:t>
            </a:r>
            <a:endParaRPr lang="zh-CN" altLang="en-US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59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515545"/>
            <a:ext cx="11320056" cy="58207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75898" y="2886226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Lorentzian</a:t>
            </a:r>
            <a:r>
              <a:rPr lang="en-US" altLang="zh-CN" dirty="0" smtClean="0"/>
              <a:t> line shape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575898" y="4685490"/>
            <a:ext cx="212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B050"/>
                </a:solidFill>
              </a:rPr>
              <a:t>Gaussian</a:t>
            </a:r>
            <a:r>
              <a:rPr lang="en-US" altLang="zh-CN" dirty="0" smtClean="0"/>
              <a:t> line shape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935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Frequency Convolution Theorem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55" y="3661037"/>
            <a:ext cx="6226080" cy="5258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284" y="1400749"/>
            <a:ext cx="3669957" cy="532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8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5487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Graphical derivation of the sampling theorem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487" y="1039700"/>
            <a:ext cx="4093026" cy="574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 The Discrete Fourier Transform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247891" y="1250061"/>
            <a:ext cx="5967381" cy="3909524"/>
            <a:chOff x="178443" y="2141317"/>
            <a:chExt cx="5967381" cy="3909524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443" y="2141317"/>
              <a:ext cx="5967381" cy="3909524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3727048" y="4676172"/>
              <a:ext cx="981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i="1" dirty="0" smtClean="0">
                  <a:solidFill>
                    <a:srgbClr val="FF0000"/>
                  </a:solidFill>
                </a:rPr>
                <a:t>aliasing</a:t>
              </a:r>
              <a:endParaRPr lang="zh-CN" altLang="en-US" b="1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528483" y="1250061"/>
            <a:ext cx="5359848" cy="4685396"/>
            <a:chOff x="6434754" y="1690688"/>
            <a:chExt cx="5359848" cy="4685396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4754" y="1690688"/>
              <a:ext cx="5359848" cy="4685396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9560688" y="2831585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i="1" dirty="0" smtClean="0">
                  <a:solidFill>
                    <a:srgbClr val="FF0000"/>
                  </a:solidFill>
                </a:rPr>
                <a:t>rippling</a:t>
              </a:r>
              <a:endParaRPr lang="zh-CN" altLang="en-US" b="1" i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381965" y="5202841"/>
            <a:ext cx="58333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smtClean="0">
                <a:solidFill>
                  <a:srgbClr val="00B0F0"/>
                </a:solidFill>
              </a:rPr>
              <a:t>Note that sampling in the time/frequency domain resulted in a periodic function of frequency/time; </a:t>
            </a:r>
          </a:p>
          <a:p>
            <a:r>
              <a:rPr lang="en-US" altLang="zh-CN" sz="2000" b="1" i="1" dirty="0" smtClean="0">
                <a:solidFill>
                  <a:srgbClr val="00B0F0"/>
                </a:solidFill>
              </a:rPr>
              <a:t>N time samples and N frequency values represent one period of the time and frequency domain waveforms, respectively.</a:t>
            </a:r>
            <a:endParaRPr lang="zh-CN" altLang="en-US" sz="2000" b="1" i="1" dirty="0">
              <a:solidFill>
                <a:srgbClr val="00B0F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075366" y="1274272"/>
            <a:ext cx="2446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B050"/>
                </a:solidFill>
              </a:rPr>
              <a:t>Time domain sampling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611128" y="1319785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T</a:t>
            </a:r>
            <a:r>
              <a:rPr lang="en-US" altLang="zh-CN" dirty="0" smtClean="0">
                <a:solidFill>
                  <a:srgbClr val="00B050"/>
                </a:solidFill>
              </a:rPr>
              <a:t>runcation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326460" y="3519221"/>
            <a:ext cx="2087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00B050"/>
                </a:solidFill>
              </a:rPr>
              <a:t>Frequency domain </a:t>
            </a:r>
          </a:p>
          <a:p>
            <a:pPr algn="ctr"/>
            <a:r>
              <a:rPr lang="en-US" altLang="zh-CN" dirty="0" smtClean="0">
                <a:solidFill>
                  <a:srgbClr val="00B050"/>
                </a:solidFill>
              </a:rPr>
              <a:t>sampling</a:t>
            </a:r>
            <a:endParaRPr lang="zh-CN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98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en-US" altLang="zh-CN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Mode-Locking Techniques</a:t>
            </a:r>
            <a:endParaRPr lang="zh-CN" altLang="en-US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1809073"/>
            <a:ext cx="31694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2.1 </a:t>
            </a:r>
            <a:r>
              <a:rPr lang="en-US" altLang="zh-CN" sz="2000" b="1" dirty="0"/>
              <a:t>Passive Mode Locking</a:t>
            </a:r>
            <a:endParaRPr lang="zh-CN" altLang="en-US" sz="2000" dirty="0"/>
          </a:p>
        </p:txBody>
      </p:sp>
      <p:sp>
        <p:nvSpPr>
          <p:cNvPr id="3" name="矩形 2"/>
          <p:cNvSpPr/>
          <p:nvPr/>
        </p:nvSpPr>
        <p:spPr>
          <a:xfrm>
            <a:off x="739302" y="2808982"/>
            <a:ext cx="10713396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Passive mode locking technique refers to those locking without any external</a:t>
            </a:r>
          </a:p>
          <a:p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radio frequency (RF) signal for seeding. The pulses are formed passively</a:t>
            </a:r>
          </a:p>
          <a:p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through the internal structure of the laser that gives more advantages (less</a:t>
            </a:r>
          </a:p>
          <a:p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loss, high gain) to signal if it travels in the pulse form rather than in a </a:t>
            </a:r>
            <a:r>
              <a:rPr lang="en-US" altLang="zh-CN" sz="2100" b="1" i="1" u="sng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CW. </a:t>
            </a:r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The simplest method is to insert a </a:t>
            </a:r>
            <a:r>
              <a:rPr lang="en-US" altLang="zh-CN" sz="2100" b="1" i="1" u="sng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saturable</a:t>
            </a:r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 absorber into the </a:t>
            </a:r>
            <a:r>
              <a:rPr lang="en-US" altLang="zh-CN" sz="2100" b="1" i="1" u="sng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cavity. The </a:t>
            </a:r>
            <a:r>
              <a:rPr lang="en-US" altLang="zh-CN" sz="2100" b="1" i="1" u="sng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saturable</a:t>
            </a:r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 absorber is a nonlinear optical </a:t>
            </a:r>
            <a:r>
              <a:rPr lang="en-US" altLang="zh-CN" sz="2100" b="1" i="1" u="sng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component whose </a:t>
            </a:r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absorption coefficient decreases when the optical intensity increases.</a:t>
            </a:r>
          </a:p>
          <a:p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Thus, the pulse train with high peak intensity would pass through the</a:t>
            </a:r>
          </a:p>
          <a:p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absorber with much less loss as compared to that in a CW laser with several</a:t>
            </a:r>
          </a:p>
          <a:p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modes as the energy available is concentrated in the periodic pulses, thus a</a:t>
            </a:r>
          </a:p>
          <a:p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stable pulse train can be formed in the cavity.</a:t>
            </a:r>
            <a:endParaRPr lang="zh-CN" altLang="en-US" sz="2100" b="1" i="1" u="sng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25685" y="2324416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 smtClean="0"/>
              <a:t>2.1.1 Using </a:t>
            </a:r>
            <a:r>
              <a:rPr lang="en-US" altLang="zh-CN" b="1" i="1" dirty="0" err="1" smtClean="0"/>
              <a:t>saturable</a:t>
            </a:r>
            <a:r>
              <a:rPr lang="en-US" altLang="zh-CN" b="1" i="1" dirty="0" smtClean="0"/>
              <a:t> absorber </a:t>
            </a:r>
            <a:endParaRPr lang="zh-CN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3923975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04" y="1167319"/>
            <a:ext cx="10334392" cy="36089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91574" y="5421018"/>
            <a:ext cx="9208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Schematic of a passive MLL integrated with a </a:t>
            </a:r>
            <a:r>
              <a:rPr lang="en-US" altLang="zh-CN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saturable</a:t>
            </a:r>
            <a:r>
              <a:rPr lang="en-US" altLang="zh-CN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 absorber in the cavity</a:t>
            </a:r>
            <a:endParaRPr lang="zh-CN" altLang="en-US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1761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Abstract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It should be emphasized that the </a:t>
            </a:r>
            <a:r>
              <a:rPr lang="en-US" altLang="zh-CN" dirty="0"/>
              <a:t>mode locking of lasers can be </a:t>
            </a:r>
            <a:r>
              <a:rPr lang="en-US" altLang="zh-CN" dirty="0" smtClean="0"/>
              <a:t>thought as </a:t>
            </a:r>
            <a:r>
              <a:rPr lang="en-US" altLang="zh-CN" dirty="0"/>
              <a:t>two types of balance: The balance between pulse </a:t>
            </a:r>
            <a:r>
              <a:rPr lang="en-US" altLang="zh-CN" dirty="0" smtClean="0"/>
              <a:t>broadening and </a:t>
            </a:r>
            <a:r>
              <a:rPr lang="en-US" altLang="zh-CN" dirty="0"/>
              <a:t>pulse shortening; the balance between the </a:t>
            </a:r>
            <a:r>
              <a:rPr lang="en-US" altLang="zh-CN" dirty="0" smtClean="0"/>
              <a:t>phase shift </a:t>
            </a:r>
            <a:r>
              <a:rPr lang="en-US" altLang="zh-CN" dirty="0"/>
              <a:t>by GVD and one by nonlinearity (self-phase modulation).</a:t>
            </a:r>
          </a:p>
          <a:p>
            <a:r>
              <a:rPr lang="en-US" altLang="zh-CN" dirty="0"/>
              <a:t>If the former balance is not obtained, the </a:t>
            </a:r>
            <a:r>
              <a:rPr lang="en-US" altLang="zh-CN" dirty="0" smtClean="0"/>
              <a:t>mode locking</a:t>
            </a:r>
            <a:r>
              <a:rPr lang="en-US" altLang="zh-CN" dirty="0"/>
              <a:t> </a:t>
            </a:r>
            <a:r>
              <a:rPr lang="en-US" altLang="zh-CN" dirty="0" smtClean="0"/>
              <a:t>pulses </a:t>
            </a:r>
            <a:r>
              <a:rPr lang="en-US" altLang="zh-CN" dirty="0"/>
              <a:t>will not occur; if only the former balance </a:t>
            </a:r>
            <a:r>
              <a:rPr lang="en-US" altLang="zh-CN" dirty="0" smtClean="0"/>
              <a:t>is obtained</a:t>
            </a:r>
            <a:r>
              <a:rPr lang="en-US" altLang="zh-CN" dirty="0"/>
              <a:t>, the </a:t>
            </a:r>
            <a:r>
              <a:rPr lang="en-US" altLang="zh-CN" dirty="0" smtClean="0"/>
              <a:t>mode-locking </a:t>
            </a:r>
            <a:r>
              <a:rPr lang="en-US" altLang="zh-CN" dirty="0"/>
              <a:t>pulses can occur but will </a:t>
            </a:r>
            <a:r>
              <a:rPr lang="en-US" altLang="zh-CN" dirty="0" smtClean="0"/>
              <a:t>be unstable</a:t>
            </a:r>
            <a:r>
              <a:rPr lang="en-US" altLang="zh-CN" dirty="0"/>
              <a:t>; if both balances are obtained, the stable </a:t>
            </a:r>
            <a:r>
              <a:rPr lang="en-US" altLang="zh-CN" dirty="0" smtClean="0"/>
              <a:t>mode locking pulse </a:t>
            </a:r>
            <a:r>
              <a:rPr lang="en-US" altLang="zh-CN" dirty="0"/>
              <a:t>will occur.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9977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36579" y="1928388"/>
            <a:ext cx="1051884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Instead of using the </a:t>
            </a:r>
            <a:r>
              <a:rPr lang="en-US" altLang="zh-CN" sz="2000" b="1" i="1" u="sng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saturable</a:t>
            </a:r>
            <a:r>
              <a:rPr lang="en-US" altLang="zh-CN" sz="2000" b="1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 absorber, a nonlinear polarization rotation</a:t>
            </a:r>
          </a:p>
          <a:p>
            <a:r>
              <a:rPr lang="en-US" altLang="zh-CN" sz="2000" b="1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(NPR) technique can be used for passive mode </a:t>
            </a:r>
            <a:r>
              <a:rPr lang="en-US" altLang="zh-CN" sz="2000" b="1" i="1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locking, as shown in the </a:t>
            </a:r>
          </a:p>
          <a:p>
            <a:r>
              <a:rPr lang="en-US" altLang="zh-CN" sz="2000" b="1" i="1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Figure below. In this system, </a:t>
            </a:r>
            <a:r>
              <a:rPr lang="en-US" altLang="zh-CN" sz="20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a nonlinear phase shift is imposed on the signal</a:t>
            </a:r>
          </a:p>
          <a:p>
            <a:r>
              <a:rPr lang="en-US" altLang="zh-CN" sz="20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with </a:t>
            </a:r>
            <a:r>
              <a:rPr lang="en-US" altLang="zh-CN" sz="20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high peak power and thus rotates its polarization state to align with the</a:t>
            </a:r>
          </a:p>
          <a:p>
            <a:r>
              <a:rPr lang="en-US" altLang="zh-CN" sz="20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analyzer axis. The signal thus passes through the analyzer with minimum</a:t>
            </a:r>
          </a:p>
          <a:p>
            <a:r>
              <a:rPr lang="en-US" altLang="zh-CN" sz="20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loss. On the other hand, the CW signal with a low average power experiences</a:t>
            </a:r>
          </a:p>
          <a:p>
            <a:r>
              <a:rPr lang="en-US" altLang="zh-CN" sz="20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zero nonlinear phase shift and thus its polarization state is not rotated</a:t>
            </a:r>
          </a:p>
          <a:p>
            <a:r>
              <a:rPr lang="en-US" altLang="zh-CN" sz="20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to align with the analyzer axis. It is then blocked by the analyzer. </a:t>
            </a:r>
            <a:r>
              <a:rPr lang="en-US" altLang="zh-CN" sz="2000" b="1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Therefore,</a:t>
            </a:r>
          </a:p>
          <a:p>
            <a:r>
              <a:rPr lang="en-US" altLang="zh-CN" sz="2000" b="1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pulses with high peak power are formed in the cavity instead of the CW</a:t>
            </a:r>
          </a:p>
          <a:p>
            <a:r>
              <a:rPr lang="en-US" altLang="zh-CN" sz="2000" b="1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with a low average power.</a:t>
            </a:r>
            <a:endParaRPr lang="zh-CN" altLang="en-US" sz="2000" b="1" i="1" u="sng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22962" y="1021404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 smtClean="0"/>
              <a:t>2.1.2 Using polarization rotation technique</a:t>
            </a:r>
            <a:endParaRPr lang="zh-CN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586296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83" y="280004"/>
            <a:ext cx="11225233" cy="540304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446887" y="6191815"/>
            <a:ext cx="51603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i="1" u="sng" dirty="0">
                <a:solidFill>
                  <a:srgbClr val="FF0000"/>
                </a:solidFill>
                <a:latin typeface="PalatinoLTStd-Roman"/>
              </a:rPr>
              <a:t>Schematic of an NPR passive MLFL</a:t>
            </a:r>
            <a:endParaRPr lang="zh-CN" altLang="en-US" sz="2400" b="1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678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93779" y="2183622"/>
            <a:ext cx="960444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A passive mode-locked laser (MLL) has the potential to produce a very</a:t>
            </a:r>
          </a:p>
          <a:p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short laser pulse, down to femtoseconds. The shortest pulse generated </a:t>
            </a:r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in the </a:t>
            </a:r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communication wavelength window to date is </a:t>
            </a:r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5 fs</a:t>
            </a:r>
            <a:r>
              <a:rPr lang="en-US" altLang="zh-CN" sz="21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?</a:t>
            </a:r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 </a:t>
            </a:r>
          </a:p>
          <a:p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Moreover</a:t>
            </a:r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, </a:t>
            </a:r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passive mode-locking </a:t>
            </a:r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is a self-locking phenomenon, it means that the </a:t>
            </a:r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pulse is </a:t>
            </a:r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formed without any external modulating signal. </a:t>
            </a:r>
            <a:endParaRPr lang="en-US" altLang="zh-CN" sz="2100" b="1" i="1" u="sng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LTStd-Roman"/>
            </a:endParaRPr>
          </a:p>
          <a:p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However</a:t>
            </a:r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, the </a:t>
            </a:r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spacing between </a:t>
            </a:r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two pulses is varied from pulse to pulse since there is no </a:t>
            </a:r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control mechanism </a:t>
            </a:r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to force the pulses to be equally spaced. This is the </a:t>
            </a:r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disadvantage that </a:t>
            </a:r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makes passive MLLs not suitable for high-speed optical </a:t>
            </a:r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transmission systems</a:t>
            </a:r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, in which precise timing from pulse to pulse is required.</a:t>
            </a:r>
            <a:endParaRPr lang="zh-CN" altLang="en-US" sz="2100" b="1" i="1" u="sng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93779" y="1167320"/>
            <a:ext cx="5423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2.1.3 Advantages and Disadvantages of Passive MML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7781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2104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34138" y="343925"/>
            <a:ext cx="4277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i="1" u="sng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Self-Mode-Locking</a:t>
            </a:r>
            <a:endParaRPr lang="zh-CN" altLang="en-US" sz="3600" b="1" i="1" u="sng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32732" y="1328931"/>
            <a:ext cx="2130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i="1" u="sng" dirty="0" smtClean="0">
                <a:solidFill>
                  <a:srgbClr val="0070C0"/>
                </a:solidFill>
              </a:rPr>
              <a:t>0.3 m cavity</a:t>
            </a:r>
            <a:endParaRPr lang="zh-CN" altLang="en-US" sz="2800" b="1" i="1" u="sng" dirty="0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45" y="2155547"/>
            <a:ext cx="7612008" cy="42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29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765" y="200880"/>
            <a:ext cx="6157364" cy="3458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0" y="853105"/>
            <a:ext cx="2824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u="sng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Kerr mode-locking</a:t>
            </a:r>
            <a:endParaRPr lang="zh-CN" altLang="en-US" sz="2400" b="1" i="1" u="sng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0296" y="2050595"/>
            <a:ext cx="2131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i="1" u="sng" dirty="0" smtClean="0">
                <a:solidFill>
                  <a:srgbClr val="0070C0"/>
                </a:solidFill>
              </a:rPr>
              <a:t>1.8 m cavity</a:t>
            </a:r>
            <a:endParaRPr lang="zh-CN" altLang="en-US" sz="3200" b="1" i="1" u="sng" dirty="0">
              <a:solidFill>
                <a:srgbClr val="0070C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193" y="651686"/>
            <a:ext cx="1435772" cy="255685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301" y="4416559"/>
            <a:ext cx="2255520" cy="1700946"/>
          </a:xfrm>
          <a:prstGeom prst="rect">
            <a:avLst/>
          </a:prstGeom>
        </p:spPr>
      </p:pic>
      <p:pic>
        <p:nvPicPr>
          <p:cNvPr id="9" name="图片 8" descr="E:\experimental-setup-Maya\mode-lock\images\OK\3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723" y="3920247"/>
            <a:ext cx="7354432" cy="2695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11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2" y="1515591"/>
            <a:ext cx="7040436" cy="395347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779" y="1766805"/>
            <a:ext cx="4237882" cy="345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31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1" y="1917262"/>
            <a:ext cx="6665626" cy="374300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94675" y="584616"/>
            <a:ext cx="4349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i="1" u="sng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Green Self-mode-locking</a:t>
            </a:r>
            <a:endParaRPr lang="zh-CN" altLang="en-US" sz="2800" b="1" i="1" u="sng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477" y="1687869"/>
            <a:ext cx="5656288" cy="447161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981" y="400257"/>
            <a:ext cx="2520144" cy="141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59" y="393191"/>
            <a:ext cx="5206584" cy="29236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271" y="393191"/>
            <a:ext cx="4872827" cy="29236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271" y="3600014"/>
            <a:ext cx="4116464" cy="308734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59" y="3600014"/>
            <a:ext cx="5498016" cy="308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5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E:\article-self-mode-locking-Pr-YLF\Graphics\sequence\total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65" y="768485"/>
            <a:ext cx="11964270" cy="53210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123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Abstract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5328"/>
          </a:xfrm>
        </p:spPr>
        <p:txBody>
          <a:bodyPr>
            <a:noAutofit/>
          </a:bodyPr>
          <a:lstStyle/>
          <a:p>
            <a:r>
              <a:rPr lang="en-US" altLang="zh-CN" sz="2200" dirty="0" smtClean="0"/>
              <a:t>Basically, Stark effect makes multiple longitudinal </a:t>
            </a:r>
            <a:r>
              <a:rPr lang="en-US" altLang="zh-CN" sz="2200" dirty="0"/>
              <a:t>modes oscillating simultaneously </a:t>
            </a:r>
            <a:r>
              <a:rPr lang="en-US" altLang="zh-CN" sz="2200" dirty="0" smtClean="0"/>
              <a:t>become possible. </a:t>
            </a:r>
          </a:p>
          <a:p>
            <a:r>
              <a:rPr lang="en-US" altLang="zh-CN" sz="2200" dirty="0" smtClean="0"/>
              <a:t>What</a:t>
            </a:r>
            <a:r>
              <a:rPr lang="zh-CN" altLang="en-US" sz="2200" dirty="0" smtClean="0"/>
              <a:t>’</a:t>
            </a:r>
            <a:r>
              <a:rPr lang="en-US" altLang="zh-CN" sz="2200" dirty="0" smtClean="0"/>
              <a:t>s more</a:t>
            </a:r>
            <a:r>
              <a:rPr lang="zh-CN" altLang="en-US" sz="2200" dirty="0" smtClean="0"/>
              <a:t>，</a:t>
            </a:r>
            <a:r>
              <a:rPr lang="en-US" altLang="zh-CN" sz="2200" dirty="0"/>
              <a:t> gain-line splitting (Stark splitting) induced by </a:t>
            </a:r>
            <a:r>
              <a:rPr lang="en-US" altLang="zh-CN" sz="2200" dirty="0" smtClean="0"/>
              <a:t>an intra-cavity </a:t>
            </a:r>
            <a:r>
              <a:rPr lang="en-US" altLang="zh-CN" sz="2200" dirty="0"/>
              <a:t>laser field can form a dip or dips in gain-line </a:t>
            </a:r>
            <a:r>
              <a:rPr lang="en-US" altLang="zh-CN" sz="2200" dirty="0" smtClean="0"/>
              <a:t>shape, with which </a:t>
            </a:r>
            <a:r>
              <a:rPr lang="en-US" altLang="zh-CN" sz="2200" dirty="0"/>
              <a:t>a balance between pulse broadening and pulse </a:t>
            </a:r>
            <a:r>
              <a:rPr lang="en-US" altLang="zh-CN" sz="2200" dirty="0" smtClean="0"/>
              <a:t>shortening can be achieved. That is to say, the first balance is obtained and the </a:t>
            </a:r>
            <a:r>
              <a:rPr lang="en-US" altLang="zh-CN" sz="2200" dirty="0"/>
              <a:t>gain medium with </a:t>
            </a:r>
            <a:r>
              <a:rPr lang="en-US" altLang="zh-CN" sz="2200" dirty="0" smtClean="0"/>
              <a:t>such a </a:t>
            </a:r>
            <a:r>
              <a:rPr lang="en-US" altLang="zh-CN" sz="2200" dirty="0"/>
              <a:t>gain-line shape can produce short </a:t>
            </a:r>
            <a:r>
              <a:rPr lang="en-US" altLang="zh-CN" sz="2200" dirty="0" smtClean="0"/>
              <a:t>pulses</a:t>
            </a:r>
            <a:r>
              <a:rPr lang="en-US" altLang="zh-CN" sz="2200" dirty="0"/>
              <a:t>. </a:t>
            </a:r>
            <a:r>
              <a:rPr lang="en-US" altLang="zh-CN" sz="2200" dirty="0" smtClean="0"/>
              <a:t>[1986, J</a:t>
            </a:r>
            <a:r>
              <a:rPr lang="en-US" altLang="zh-CN" sz="2200" dirty="0"/>
              <a:t>. J. </a:t>
            </a:r>
            <a:r>
              <a:rPr lang="en-US" altLang="zh-CN" sz="2200" dirty="0" smtClean="0"/>
              <a:t>Sanchez-Mondragon]</a:t>
            </a:r>
          </a:p>
          <a:p>
            <a:r>
              <a:rPr lang="en-US" altLang="zh-CN" sz="2200" dirty="0"/>
              <a:t>Since the </a:t>
            </a:r>
            <a:r>
              <a:rPr lang="en-US" altLang="zh-CN" sz="2200" dirty="0" smtClean="0"/>
              <a:t>Stark splitting </a:t>
            </a:r>
            <a:r>
              <a:rPr lang="en-US" altLang="zh-CN" sz="2200" dirty="0"/>
              <a:t>is symmetric, there is no additional </a:t>
            </a:r>
            <a:r>
              <a:rPr lang="en-US" altLang="zh-CN" sz="2200" dirty="0" smtClean="0"/>
              <a:t>group-velocity dispersion </a:t>
            </a:r>
            <a:r>
              <a:rPr lang="en-US" altLang="zh-CN" sz="2200" dirty="0"/>
              <a:t>(GVD). The SML pulses without </a:t>
            </a:r>
            <a:r>
              <a:rPr lang="en-US" altLang="zh-CN" sz="2200" dirty="0" smtClean="0"/>
              <a:t>dispersion compensation </a:t>
            </a:r>
            <a:r>
              <a:rPr lang="en-US" altLang="zh-CN" sz="2200" dirty="0"/>
              <a:t>will occur in those lasers whose gain </a:t>
            </a:r>
            <a:r>
              <a:rPr lang="en-US" altLang="zh-CN" sz="2200" dirty="0" smtClean="0"/>
              <a:t>media have </a:t>
            </a:r>
            <a:r>
              <a:rPr lang="en-US" altLang="zh-CN" sz="2200" dirty="0"/>
              <a:t>a dip in the gain-line shape, if the nonlinearity </a:t>
            </a:r>
            <a:r>
              <a:rPr lang="en-US" altLang="zh-CN" sz="2200" dirty="0" smtClean="0"/>
              <a:t>and GVD </a:t>
            </a:r>
            <a:r>
              <a:rPr lang="en-US" altLang="zh-CN" sz="2200" dirty="0"/>
              <a:t>of the host materials can be neglected</a:t>
            </a:r>
            <a:r>
              <a:rPr lang="en-US" altLang="zh-CN" sz="2200" dirty="0" smtClean="0"/>
              <a:t>.</a:t>
            </a:r>
          </a:p>
          <a:p>
            <a:endParaRPr lang="zh-CN" altLang="en-US" sz="2200" dirty="0"/>
          </a:p>
        </p:txBody>
      </p:sp>
      <p:sp>
        <p:nvSpPr>
          <p:cNvPr id="4" name="矩形 3"/>
          <p:cNvSpPr/>
          <p:nvPr/>
        </p:nvSpPr>
        <p:spPr>
          <a:xfrm>
            <a:off x="526915" y="5707632"/>
            <a:ext cx="111560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B050"/>
                </a:solidFill>
              </a:rPr>
              <a:t>[</a:t>
            </a:r>
            <a:r>
              <a:rPr lang="en-US" altLang="zh-CN" dirty="0">
                <a:solidFill>
                  <a:srgbClr val="00B050"/>
                </a:solidFill>
              </a:rPr>
              <a:t>1986, J. J. Sanchez-Mondragon</a:t>
            </a:r>
            <a:r>
              <a:rPr lang="en-US" altLang="zh-CN" dirty="0" smtClean="0">
                <a:solidFill>
                  <a:srgbClr val="00B050"/>
                </a:solidFill>
              </a:rPr>
              <a:t>]. “Pulse </a:t>
            </a:r>
            <a:r>
              <a:rPr lang="en-US" altLang="zh-CN" dirty="0">
                <a:solidFill>
                  <a:srgbClr val="00B050"/>
                </a:solidFill>
              </a:rPr>
              <a:t>compression caused by a spectral hole in an </a:t>
            </a:r>
            <a:r>
              <a:rPr lang="en-US" altLang="zh-CN" dirty="0" err="1" smtClean="0">
                <a:solidFill>
                  <a:srgbClr val="00B050"/>
                </a:solidFill>
              </a:rPr>
              <a:t>inhomogeneously</a:t>
            </a:r>
            <a:r>
              <a:rPr lang="en-US" altLang="zh-CN" dirty="0" smtClean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broadened line of an </a:t>
            </a:r>
            <a:r>
              <a:rPr lang="en-US" altLang="zh-CN" dirty="0" smtClean="0">
                <a:solidFill>
                  <a:srgbClr val="00B050"/>
                </a:solidFill>
              </a:rPr>
              <a:t>amplifier”, </a:t>
            </a:r>
            <a:r>
              <a:rPr lang="es-ES" altLang="zh-CN" dirty="0">
                <a:solidFill>
                  <a:srgbClr val="00B050"/>
                </a:solidFill>
              </a:rPr>
              <a:t>Centro de Investigaciones en Optica, </a:t>
            </a:r>
            <a:r>
              <a:rPr lang="es-ES" altLang="zh-CN" i="1" dirty="0">
                <a:solidFill>
                  <a:srgbClr val="00B050"/>
                </a:solidFill>
              </a:rPr>
              <a:t>A. </a:t>
            </a:r>
            <a:r>
              <a:rPr lang="es-ES" altLang="zh-CN" dirty="0">
                <a:solidFill>
                  <a:srgbClr val="00B050"/>
                </a:solidFill>
              </a:rPr>
              <a:t>C., Apdo. </a:t>
            </a:r>
            <a:r>
              <a:rPr lang="es-ES" altLang="zh-CN" i="1" dirty="0">
                <a:solidFill>
                  <a:srgbClr val="00B050"/>
                </a:solidFill>
              </a:rPr>
              <a:t>Postal </a:t>
            </a:r>
            <a:r>
              <a:rPr lang="es-ES" altLang="zh-CN" dirty="0">
                <a:solidFill>
                  <a:srgbClr val="00B050"/>
                </a:solidFill>
              </a:rPr>
              <a:t>948, Leon, Gto. </a:t>
            </a:r>
            <a:r>
              <a:rPr lang="es-ES" altLang="zh-CN" i="1" dirty="0">
                <a:solidFill>
                  <a:srgbClr val="00B050"/>
                </a:solidFill>
              </a:rPr>
              <a:t>37000, </a:t>
            </a:r>
            <a:r>
              <a:rPr lang="es-ES" altLang="zh-CN" dirty="0">
                <a:solidFill>
                  <a:srgbClr val="00B050"/>
                </a:solidFill>
              </a:rPr>
              <a:t>Mexico</a:t>
            </a:r>
            <a:endParaRPr lang="zh-CN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335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F:\Saiyu\article-self-mode-locking-Pr-YLF\Graphics\frequency analysis\frequency analysis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92408" y="525293"/>
            <a:ext cx="8407184" cy="5807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4435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92300" y="914400"/>
            <a:ext cx="38779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谢谢！</a:t>
            </a:r>
            <a:endParaRPr lang="zh-CN" altLang="en-US" sz="9600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871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Abstract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Narrow gain width makes mode-locking easier (so it can start mode-locking by itself): stronger intra-cavity laser field owing to larger gain can generate frequency shift of the Stark splitting, which is beneficial to mode-locking.</a:t>
            </a:r>
          </a:p>
          <a:p>
            <a:r>
              <a:rPr lang="en-US" altLang="zh-CN" dirty="0" smtClean="0"/>
              <a:t>Since the gain width is small, the allowed oscillation frequencies are limited, which means less longitudinal laser modes would anticipate in mode-locking, leading to a possibly less stable mode-locking state with a larger pulse width in the time domain compared with that of large gain width laser gain material.</a:t>
            </a:r>
          </a:p>
        </p:txBody>
      </p:sp>
    </p:spTree>
    <p:extLst>
      <p:ext uri="{BB962C8B-B14F-4D97-AF65-F5344CB8AC3E}">
        <p14:creationId xmlns:p14="http://schemas.microsoft.com/office/powerpoint/2010/main" val="2020519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Abstract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By </a:t>
            </a:r>
            <a:r>
              <a:rPr lang="en-US" altLang="zh-CN" dirty="0"/>
              <a:t>increasing the laser cavity </a:t>
            </a:r>
            <a:r>
              <a:rPr lang="en-US" altLang="zh-CN" dirty="0" smtClean="0"/>
              <a:t>length, thus </a:t>
            </a:r>
            <a:r>
              <a:rPr lang="en-US" altLang="zh-CN" dirty="0"/>
              <a:t>reducing the fundamental frequency of the </a:t>
            </a:r>
            <a:r>
              <a:rPr lang="en-US" altLang="zh-CN" dirty="0" smtClean="0"/>
              <a:t>cavity, more stable mode-locking lasers could be attained with shorter pulse </a:t>
            </a:r>
            <a:r>
              <a:rPr lang="en-US" altLang="zh-CN" dirty="0"/>
              <a:t>width in the time </a:t>
            </a:r>
            <a:r>
              <a:rPr lang="en-US" altLang="zh-CN" dirty="0" smtClean="0"/>
              <a:t>domain.</a:t>
            </a:r>
          </a:p>
          <a:p>
            <a:r>
              <a:rPr lang="en-US" altLang="zh-CN" dirty="0" smtClean="0"/>
              <a:t>The above statement is true on condition that the pulses would be sustained in the extended long laser cavity. Fortunately, that is true for our </a:t>
            </a:r>
            <a:r>
              <a:rPr lang="en-US" altLang="zh-CN" dirty="0" err="1" smtClean="0"/>
              <a:t>Pr:YLF</a:t>
            </a:r>
            <a:r>
              <a:rPr lang="en-US" altLang="zh-CN" dirty="0" smtClean="0"/>
              <a:t> solid-state laser. The extended laser cavity is in the air, there should be no phase shift </a:t>
            </a:r>
            <a:r>
              <a:rPr lang="en-US" altLang="zh-CN" dirty="0"/>
              <a:t>by GVD </a:t>
            </a:r>
            <a:r>
              <a:rPr lang="en-US" altLang="zh-CN" dirty="0" smtClean="0"/>
              <a:t>or by </a:t>
            </a:r>
            <a:r>
              <a:rPr lang="en-US" altLang="zh-CN" dirty="0"/>
              <a:t>nonlinearity (self-phase modulation).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4155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Mode-Locking Theory </a:t>
            </a:r>
            <a:endParaRPr lang="zh-CN" altLang="en-US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8876" y="1715099"/>
            <a:ext cx="54453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i="1" dirty="0">
                <a:solidFill>
                  <a:srgbClr val="FF0000"/>
                </a:solidFill>
              </a:rPr>
              <a:t>a laser can oscillate at a number of resonant frequencies </a:t>
            </a:r>
            <a:r>
              <a:rPr lang="en-US" altLang="zh-CN" sz="2000" b="1" i="1" dirty="0" smtClean="0">
                <a:solidFill>
                  <a:srgbClr val="FF0000"/>
                </a:solidFill>
              </a:rPr>
              <a:t>whose spacing </a:t>
            </a:r>
            <a:r>
              <a:rPr lang="en-US" altLang="zh-CN" sz="2000" b="1" i="1" dirty="0">
                <a:solidFill>
                  <a:srgbClr val="FF0000"/>
                </a:solidFill>
              </a:rPr>
              <a:t>is equal to the fundamental frequency </a:t>
            </a:r>
            <a:r>
              <a:rPr lang="en-US" altLang="zh-CN" sz="2000" b="1" i="1" dirty="0" err="1">
                <a:solidFill>
                  <a:srgbClr val="FF0000"/>
                </a:solidFill>
              </a:rPr>
              <a:t>ω</a:t>
            </a:r>
            <a:r>
              <a:rPr lang="en-US" altLang="zh-CN" sz="2000" b="1" i="1" baseline="-25000" dirty="0" err="1">
                <a:solidFill>
                  <a:srgbClr val="FF0000"/>
                </a:solidFill>
              </a:rPr>
              <a:t>R</a:t>
            </a:r>
            <a:r>
              <a:rPr lang="en-US" altLang="zh-CN" sz="2000" b="1" i="1" dirty="0">
                <a:solidFill>
                  <a:srgbClr val="FF0000"/>
                </a:solidFill>
              </a:rPr>
              <a:t> of the cavity</a:t>
            </a:r>
            <a:r>
              <a:rPr lang="en-US" altLang="zh-CN" sz="2000" b="1" i="1" dirty="0" smtClean="0">
                <a:solidFill>
                  <a:srgbClr val="FF0000"/>
                </a:solidFill>
              </a:rPr>
              <a:t>:</a:t>
            </a:r>
            <a:endParaRPr lang="zh-CN" altLang="en-US" sz="2000" b="1" i="1" dirty="0">
              <a:solidFill>
                <a:srgbClr val="FF0000"/>
              </a:solidFill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1369309"/>
              </p:ext>
            </p:extLst>
          </p:nvPr>
        </p:nvGraphicFramePr>
        <p:xfrm>
          <a:off x="158876" y="2691858"/>
          <a:ext cx="4169924" cy="11603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2" name="公式" r:id="rId3" imgW="1460160" imgH="406080" progId="Equation.3">
                  <p:embed/>
                </p:oleObj>
              </mc:Choice>
              <mc:Fallback>
                <p:oleObj name="公式" r:id="rId3" imgW="1460160" imgH="4060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76" y="2691858"/>
                        <a:ext cx="4169924" cy="11603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158876" y="3968930"/>
            <a:ext cx="53177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u="sng" dirty="0">
                <a:solidFill>
                  <a:srgbClr val="0070C0"/>
                </a:solidFill>
              </a:rPr>
              <a:t>The output electric field of the generated </a:t>
            </a:r>
            <a:r>
              <a:rPr lang="en-US" altLang="zh-CN" sz="2000" b="1" u="sng" dirty="0" err="1">
                <a:solidFill>
                  <a:srgbClr val="0070C0"/>
                </a:solidFill>
              </a:rPr>
              <a:t>lightwave</a:t>
            </a:r>
            <a:r>
              <a:rPr lang="en-US" altLang="zh-CN" sz="2000" b="1" u="sng" dirty="0">
                <a:solidFill>
                  <a:srgbClr val="0070C0"/>
                </a:solidFill>
              </a:rPr>
              <a:t> in the temporal </a:t>
            </a:r>
            <a:r>
              <a:rPr lang="en-US" altLang="zh-CN" sz="2000" b="1" u="sng" dirty="0" smtClean="0">
                <a:solidFill>
                  <a:srgbClr val="0070C0"/>
                </a:solidFill>
              </a:rPr>
              <a:t>domain is </a:t>
            </a:r>
            <a:r>
              <a:rPr lang="en-US" altLang="zh-CN" sz="2000" b="1" u="sng" dirty="0">
                <a:solidFill>
                  <a:srgbClr val="0070C0"/>
                </a:solidFill>
              </a:rPr>
              <a:t>the summation of all the oscillating modes given as</a:t>
            </a:r>
            <a:endParaRPr lang="zh-CN" altLang="en-US" sz="2000" b="1" u="sng" dirty="0">
              <a:solidFill>
                <a:srgbClr val="0070C0"/>
              </a:solidFill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3209669"/>
              </p:ext>
            </p:extLst>
          </p:nvPr>
        </p:nvGraphicFramePr>
        <p:xfrm>
          <a:off x="158876" y="5515668"/>
          <a:ext cx="4678362" cy="1052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3" name="公式" r:id="rId5" imgW="1638000" imgH="368280" progId="Equation.3">
                  <p:embed/>
                </p:oleObj>
              </mc:Choice>
              <mc:Fallback>
                <p:oleObj name="公式" r:id="rId5" imgW="1638000" imgH="368280" progId="Equation.3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76" y="5515668"/>
                        <a:ext cx="4678362" cy="1052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8405" y="2730762"/>
            <a:ext cx="6756344" cy="305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30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6433" y="467806"/>
            <a:ext cx="529431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 the modes are forced to lock together, that </a:t>
            </a:r>
            <a:r>
              <a:rPr lang="en-US" altLang="zh-CN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means all </a:t>
            </a:r>
            <a:r>
              <a:rPr lang="en-US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altLang="zh-CN" sz="20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zh-CN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modes are </a:t>
            </a:r>
            <a:r>
              <a:rPr lang="en-US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either in phase or different in a multiple number of 2</a:t>
            </a:r>
            <a:r>
              <a:rPr lang="en-US" altLang="zh-CN" sz="20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π</a:t>
            </a:r>
            <a:r>
              <a:rPr lang="en-US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altLang="zh-CN" sz="2000" b="1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en-US" altLang="zh-CN" sz="2000" b="1" i="1" baseline="-250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endParaRPr lang="en-US" altLang="zh-CN" sz="2000" b="1" i="1" baseline="-250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en-US" altLang="zh-CN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Φ</a:t>
            </a:r>
            <a:r>
              <a:rPr lang="en-US" altLang="zh-CN" sz="2000" b="1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zh-CN" sz="20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will be constants. The simplest case is when </a:t>
            </a:r>
            <a:r>
              <a:rPr lang="en-US" altLang="zh-CN" sz="2000" b="1" i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en-US" altLang="zh-CN" sz="2000" b="1" i="1" baseline="-25000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zh-CN" sz="20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1</a:t>
            </a:r>
            <a:r>
              <a:rPr lang="en-US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and </a:t>
            </a:r>
            <a:r>
              <a:rPr lang="en-US" altLang="zh-CN" sz="20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Φ</a:t>
            </a:r>
            <a:r>
              <a:rPr lang="en-US" altLang="zh-CN" sz="2000" b="1" i="1" baseline="-25000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zh-CN" sz="20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0</a:t>
            </a:r>
            <a:endParaRPr lang="zh-CN" altLang="en-US" sz="20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0304902"/>
              </p:ext>
            </p:extLst>
          </p:nvPr>
        </p:nvGraphicFramePr>
        <p:xfrm>
          <a:off x="246434" y="2483605"/>
          <a:ext cx="4133850" cy="992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9" name="公式" r:id="rId3" imgW="1854000" imgH="444240" progId="Equation.3">
                  <p:embed/>
                </p:oleObj>
              </mc:Choice>
              <mc:Fallback>
                <p:oleObj name="公式" r:id="rId3" imgW="1854000" imgH="444240" progId="Equation.3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6434" y="2483605"/>
                        <a:ext cx="4133850" cy="9928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246433" y="3759023"/>
            <a:ext cx="55998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which </a:t>
            </a:r>
            <a:r>
              <a:rPr lang="en-US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an oscillation at frequency </a:t>
            </a:r>
            <a:r>
              <a:rPr lang="en-US" altLang="zh-CN" sz="20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ω</a:t>
            </a:r>
            <a:r>
              <a:rPr lang="en-US" altLang="zh-CN" sz="2000" b="1" baseline="-250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en-US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modulated with the </a:t>
            </a:r>
            <a:r>
              <a:rPr lang="en-US" altLang="zh-CN" sz="2000" b="1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sinc</a:t>
            </a:r>
            <a:r>
              <a:rPr lang="en-US" altLang="zh-CN" sz="20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envelope function</a:t>
            </a:r>
            <a:r>
              <a:rPr lang="en-US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The average power is thus given by</a:t>
            </a:r>
            <a:endParaRPr lang="zh-CN" altLang="en-US" sz="20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4287811"/>
              </p:ext>
            </p:extLst>
          </p:nvPr>
        </p:nvGraphicFramePr>
        <p:xfrm>
          <a:off x="246433" y="4997860"/>
          <a:ext cx="3800273" cy="1202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0" name="公式" r:id="rId5" imgW="1447560" imgH="457200" progId="Equation.3">
                  <p:embed/>
                </p:oleObj>
              </mc:Choice>
              <mc:Fallback>
                <p:oleObj name="公式" r:id="rId5" imgW="1447560" imgH="457200" progId="Equation.3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6433" y="4997860"/>
                        <a:ext cx="3800273" cy="12025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0745" y="2091447"/>
            <a:ext cx="6509639" cy="301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637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861203" y="1190103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3200" b="1" i="1" dirty="0" smtClean="0">
                <a:solidFill>
                  <a:srgbClr val="7030A0"/>
                </a:solidFill>
              </a:rPr>
              <a:t>The periodic </a:t>
            </a:r>
            <a:r>
              <a:rPr lang="en-US" altLang="zh-CN" sz="3200" b="1" i="1" dirty="0">
                <a:solidFill>
                  <a:srgbClr val="7030A0"/>
                </a:solidFill>
              </a:rPr>
              <a:t>train of pulses that have the following properties</a:t>
            </a:r>
            <a:endParaRPr lang="zh-CN" altLang="en-US" sz="3200" b="1" i="1" dirty="0">
              <a:solidFill>
                <a:srgbClr val="7030A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16942" y="2770691"/>
            <a:ext cx="91317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pulse period is </a:t>
            </a:r>
            <a:r>
              <a:rPr lang="en-US" altLang="zh-CN" sz="24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 </a:t>
            </a: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altLang="zh-CN" sz="24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2π</a:t>
            </a: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US" altLang="zh-CN" sz="2400" b="1" i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ω</a:t>
            </a:r>
            <a:r>
              <a:rPr lang="en-US" altLang="zh-CN" sz="2400" b="1" i="1" baseline="-25000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</a:t>
            </a:r>
          </a:p>
          <a:p>
            <a:pPr marL="342900" indent="-342900">
              <a:buAutoNum type="arabicParenBoth"/>
            </a:pP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peak power is </a:t>
            </a:r>
            <a:r>
              <a:rPr lang="en-US" altLang="zh-CN" sz="2400" b="1" i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times </a:t>
            </a: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average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power; </a:t>
            </a:r>
            <a:endParaRPr lang="en-US" altLang="zh-CN" sz="24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AutoNum type="arabicParenBoth"/>
            </a:pP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peak field amplitude is </a:t>
            </a:r>
            <a:r>
              <a:rPr lang="en-US" altLang="zh-CN" sz="2400" b="1" i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times the </a:t>
            </a: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amplitude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</a:t>
            </a: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single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mode; </a:t>
            </a:r>
            <a:endParaRPr lang="en-US" altLang="zh-CN" sz="24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AutoNum type="arabicParenBoth"/>
            </a:pP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pulse width, defined as the time from the peak </a:t>
            </a: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the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zero, is </a:t>
            </a:r>
            <a:r>
              <a:rPr lang="en-US" altLang="zh-CN" sz="24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τ </a:t>
            </a: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r>
              <a:rPr lang="en-US" altLang="zh-CN" sz="24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US" altLang="zh-CN" sz="24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which shortens as </a:t>
            </a:r>
            <a:r>
              <a:rPr lang="en-US" altLang="zh-CN" sz="2400" b="1" i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increases.</a:t>
            </a:r>
            <a:endParaRPr lang="zh-CN" altLang="en-US" sz="24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98567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45" y="786893"/>
            <a:ext cx="8353510" cy="27319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409" y="3609932"/>
            <a:ext cx="8243935" cy="281956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647406" y="6317012"/>
            <a:ext cx="58370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i="1" u="sng" dirty="0" smtClean="0">
                <a:solidFill>
                  <a:srgbClr val="C00000"/>
                </a:solidFill>
              </a:rPr>
              <a:t>Note that the Fourier transform is imaginary</a:t>
            </a:r>
            <a:endParaRPr lang="zh-CN" altLang="en-US" sz="2200" b="1" i="1" u="sng" dirty="0">
              <a:solidFill>
                <a:srgbClr val="C0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0740" y="97279"/>
            <a:ext cx="5525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Appendix: Fourier Transform</a:t>
            </a:r>
            <a:endParaRPr lang="zh-CN" altLang="en-US" sz="3200" b="1" i="1" u="sng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000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1422</TotalTime>
  <Words>1212</Words>
  <Application>Microsoft Office PowerPoint</Application>
  <PresentationFormat>宽屏</PresentationFormat>
  <Paragraphs>81</Paragraphs>
  <Slides>31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7" baseType="lpstr">
      <vt:lpstr>PalatinoLTStd-Roman</vt:lpstr>
      <vt:lpstr>等线</vt:lpstr>
      <vt:lpstr>等线 Light</vt:lpstr>
      <vt:lpstr>Arial</vt:lpstr>
      <vt:lpstr>Office 主题​​</vt:lpstr>
      <vt:lpstr>公式</vt:lpstr>
      <vt:lpstr>Theory of narrow-band mode-locking</vt:lpstr>
      <vt:lpstr>Abstract</vt:lpstr>
      <vt:lpstr>Abstract</vt:lpstr>
      <vt:lpstr>Abstract</vt:lpstr>
      <vt:lpstr>Abstract</vt:lpstr>
      <vt:lpstr>1. Mode-Locking Theory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Frequency Convolution Theorem</vt:lpstr>
      <vt:lpstr>Graphical derivation of the sampling theorem</vt:lpstr>
      <vt:lpstr>5. The Discrete Fourier Transform</vt:lpstr>
      <vt:lpstr>2. Mode-Locking Techniques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XMU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新型掺Pr氟化物及其超快特性研究 </dc:title>
  <dc:creator>dreamsummit</dc:creator>
  <cp:lastModifiedBy>dreamsummit</cp:lastModifiedBy>
  <cp:revision>453</cp:revision>
  <dcterms:created xsi:type="dcterms:W3CDTF">2016-07-18T05:03:45Z</dcterms:created>
  <dcterms:modified xsi:type="dcterms:W3CDTF">2017-02-22T02:30:12Z</dcterms:modified>
</cp:coreProperties>
</file>